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33" r:id="rId27"/>
    <p:sldId id="334" r:id="rId28"/>
    <p:sldId id="309" r:id="rId29"/>
    <p:sldId id="310" r:id="rId30"/>
    <p:sldId id="311" r:id="rId31"/>
    <p:sldId id="312" r:id="rId32"/>
    <p:sldId id="314" r:id="rId33"/>
    <p:sldId id="335" r:id="rId34"/>
    <p:sldId id="315" r:id="rId35"/>
    <p:sldId id="316" r:id="rId36"/>
    <p:sldId id="336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1C7DDB"/>
    <a:srgbClr val="F2F4F8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86" d="100"/>
          <a:sy n="86" d="100"/>
        </p:scale>
        <p:origin x="1224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IBM-DS0321EN-SkillsNetwork_labs_module_1_L3_labs-jupyter-spacex-data_wrangling_jupyterlite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IBM-DS0321EN-SkillsNetwork_labs_module_2_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IBM-DS0321EN-SkillsNetwork_labs_module_4_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cgnak/CS-DS-Learning/blob/b3c73b5e5f2ac550427a9504c96399b412c34f20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89189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ea typeface="SF Pro" pitchFamily="2" charset="0"/>
                <a:cs typeface="Arial" panose="020B0604020202020204" pitchFamily="34" charset="0"/>
              </a:rPr>
              <a:t>Chen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ea typeface="SF Pro" pitchFamily="2" charset="0"/>
              <a:cs typeface="Arial" panose="020B0604020202020204" pitchFamily="34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rial" panose="020B0604020202020204" pitchFamily="34" charset="0"/>
                <a:ea typeface="SF Pro" pitchFamily="2" charset="0"/>
                <a:cs typeface="Arial" panose="020B0604020202020204" pitchFamily="34" charset="0"/>
              </a:rPr>
              <a:t>02/2023</a:t>
            </a:r>
            <a:endParaRPr lang="en-US" dirty="0">
              <a:solidFill>
                <a:schemeClr val="bg2"/>
              </a:solidFill>
              <a:latin typeface="Arial" panose="020B0604020202020204" pitchFamily="34" charset="0"/>
              <a:ea typeface="SF Pro" pitchFamily="2" charset="0"/>
              <a:cs typeface="Arial" panose="020B0604020202020204" pitchFamily="34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27812" y="1359965"/>
            <a:ext cx="5430160" cy="4740049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performed exploratory data analysis and determined the training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labels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calculated the number of launches at each site,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 and occurrence of each orbits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created landing outcome label from outcome column and exported the results to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csv file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link to the notebook is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github.com/nehcgnak/CS-DS-Learning/blob/b3c73b5e5f2ac550427a9504c96399b412c34f20/IBM-DS0321EN-SkillsNetwork_labs_module_1_L3_labs-jupyter-spacex-data_wrangling_jupyterlite.jupyterlite.ipynb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Wrangling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AEBEDB3-10BF-40B9-A714-3EA82B83C2C9}"/>
              </a:ext>
            </a:extLst>
          </p:cNvPr>
          <p:cNvSpPr txBox="1">
            <a:spLocks/>
          </p:cNvSpPr>
          <p:nvPr/>
        </p:nvSpPr>
        <p:spPr>
          <a:xfrm>
            <a:off x="838200" y="1486343"/>
            <a:ext cx="5257800" cy="47400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72C39-302A-4BF9-861E-5D427E175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488855"/>
            <a:ext cx="5017252" cy="39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433577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21363"/>
            <a:ext cx="4987333" cy="493150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explored the data by visualizing the relationship between flight number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vs.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site, success rate of each orbit type, flight number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 type,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yearly trend of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with Data Visualization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F21014-C317-418E-8F64-D22C9E0DACF2}"/>
              </a:ext>
            </a:extLst>
          </p:cNvPr>
          <p:cNvSpPr txBox="1">
            <a:spLocks/>
          </p:cNvSpPr>
          <p:nvPr/>
        </p:nvSpPr>
        <p:spPr>
          <a:xfrm>
            <a:off x="6096000" y="1495703"/>
            <a:ext cx="5189611" cy="493150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 to the notebook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github.com/nehcgnak/CS-DS-Learning/blob/b3c73b5e5f2ac550427a9504c96399b412c34f20/IBM-DS0321EN-SkillsNetwork_labs_module_2_jupyter-labs-eda-dataviz.ipynb.jupyterlite.ipynb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F8E94-53AE-4C70-AB1E-27F399939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21363"/>
            <a:ext cx="5189612" cy="29657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263" y="3549254"/>
            <a:ext cx="3137281" cy="31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96721"/>
            <a:ext cx="9745589" cy="476119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names of unique launch sites in the space 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mission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The failed landing outcomes in drone ship, their booster version and launch site </a:t>
            </a: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link to the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github.com/nehcgnak/CS-DS-Learning/blob/b3c73b5e5f2ac550427a9504c96399b412c34f20/jupyter-labs-eda-sql-coursera_sqllite.ipynb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solidFill>
                <a:srgbClr val="1C7D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EDA 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SQL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507253"/>
            <a:ext cx="10515600" cy="471913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marked all launch sites, and added map objects such as markers, circles, lines to mark the success or failure of launches for each site on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Folium map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assigned the feature launch outcomes (failure or success) to class 0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i.e.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for failure, and 1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Are launch sites near railways, highways and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coastlines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launch sites keep certain distance away from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cities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an Interactive Map with Folium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31267" y="1825625"/>
            <a:ext cx="9745589" cy="3288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built 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plotted scatter graph showing the relationship with Outcome and Payload Mass (Kg) for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8365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loaded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pandas, transformed the data, split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into training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sets.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built different machine learning models and tune different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hyper-parameters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accuracy as the metric for our model, improved the model using feature engineering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hyper-parameter tuning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found the best performing 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link to the notebook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github.com/nehcgnak/CS-DS-Learning/blob/b3c73b5e5f2ac550427a9504c96399b412c34f20/IBM-DS0321EN-SkillsNetwork_labs_module_4_SpaceX_Machine_Learning_Prediction_Part_5.jupyterlite.ipynb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analysis results</a:t>
            </a: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73823"/>
            <a:ext cx="10592999" cy="9671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the plot, we found that the larger the flight amount at a launch site, the greater the success rate at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Number vs. Launch Site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17426"/>
            <a:ext cx="10787413" cy="210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5001" y="640823"/>
            <a:ext cx="3047984" cy="2504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Payload vs. Launch Site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1632B3-C012-413C-A33E-15F53D11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49" y="1071405"/>
            <a:ext cx="6877050" cy="19716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4" y="4037892"/>
            <a:ext cx="11292720" cy="220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Success Rate vs. Orbit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3469" y="1782981"/>
            <a:ext cx="4008384" cy="1889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From the plot, we can see that ES-L1, GEO, HEO, SSO, VLEO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success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rates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21" y="132155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11563"/>
            <a:ext cx="1051560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plot below shows the Flight Number vs. Orbit type. 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in the LEO orbit, success is related to the number of flights whereas in the GTO orbit, there is no relationship between flight number and the orbit.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Flight Number vs. Orbit Type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3" y="2980856"/>
            <a:ext cx="10878572" cy="212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23206"/>
            <a:ext cx="10687961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with heavy payloads, the successful landing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for PO,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ISS orbits.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Payload vs. Orbit Type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751656"/>
            <a:ext cx="10784530" cy="2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Launch Success Yearly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3469" y="1782981"/>
            <a:ext cx="4008384" cy="3012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From the plot,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observed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success rate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kept on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2013 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2020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04E95A-B6F2-4A67-922F-F513B0763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616" y="1693071"/>
            <a:ext cx="6303910" cy="360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2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 Launch Site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3469" y="1597128"/>
            <a:ext cx="4008384" cy="2134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used the key word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DISTINCT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unique launch sites from the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2" y="1487208"/>
            <a:ext cx="5512536" cy="39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3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222887" cy="412299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the query above to display 5 records where launch sites begin with 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CCA</a:t>
            </a:r>
            <a:r>
              <a:rPr lang="zh-CN" alt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Site Names Begin with 'CCA'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45" y="1486829"/>
            <a:ext cx="8460127" cy="319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91088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calculated the total payload carried by boosters from NASA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45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596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the query below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Payload Mass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917" y="2495317"/>
            <a:ext cx="83248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Average Payload Mass by F9 v1.1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8931" y="2438400"/>
            <a:ext cx="3505494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calculated the average payload mass carried by booster version F9 v1.1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is 2,928.4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303030"/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rgbClr val="303030"/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274" y="2251587"/>
            <a:ext cx="6064507" cy="200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First Successful Ground Landing 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 observed that the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date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first successful landing outcome on ground pad was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12/22/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B751AB-189D-48E0-B627-B1B93BAF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32" y="1890424"/>
            <a:ext cx="6253212" cy="249432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959585" y="315303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Successful Drone Ship Landing with Payload between </a:t>
            </a:r>
            <a:r>
              <a:rPr lang="en-US" sz="36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4,000 </a:t>
            </a: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</a:t>
            </a:r>
            <a:r>
              <a:rPr lang="en-US" sz="36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6,000</a:t>
            </a:r>
            <a:endParaRPr lang="en-US" sz="3600" kern="1200" dirty="0">
              <a:solidFill>
                <a:srgbClr val="0B49C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E87361-909F-45C4-896B-C2764CBD1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82981"/>
            <a:ext cx="6253214" cy="428411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17672" y="1782981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clause to filter for boosters which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successfully landed on drone ship and applied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condition to determine successful landing with payload mass greater than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4,000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less than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6,000 kg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332572"/>
            <a:ext cx="2743200" cy="401638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02559"/>
            <a:ext cx="10687961" cy="4816791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wrangling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nalysis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nalysis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isualization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nalytics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rediction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of all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Predictive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888794" y="337416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Total Number of Successful and Failure Mission Outcomes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60833" y="1484658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used wildcard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“like”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%”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filter for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mission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utcome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was a success or a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failure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66" y="2811577"/>
            <a:ext cx="7027105" cy="302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1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838200" y="609600"/>
            <a:ext cx="4015855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Boosters Carried Maximum Payload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determined the booster that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had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carried the maximum payload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by using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subquery in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clause and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MAX()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960" y="1301116"/>
            <a:ext cx="6563224" cy="401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9" y="1489754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combination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the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clause,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conditions to filter for failed landing outcomes in drone ship, their booster versions, and launch site names for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3558E-0B94-4EC1-AA31-F47E92F3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304" y="3075335"/>
            <a:ext cx="72390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959585" y="383815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Rank Landing Outcomes Between </a:t>
            </a:r>
            <a:r>
              <a:rPr lang="en-US" sz="36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06/04/2010 </a:t>
            </a:r>
            <a:r>
              <a:rPr lang="en-US" sz="36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and </a:t>
            </a:r>
            <a:r>
              <a:rPr lang="en-US" sz="36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03/20/2017</a:t>
            </a:r>
            <a:endParaRPr lang="en-US" sz="3600" kern="1200" dirty="0">
              <a:solidFill>
                <a:srgbClr val="0B49C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01258" y="1573278"/>
            <a:ext cx="4004479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selected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landing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outcomes and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COUNT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 landing outcomes from the data and used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clause to filter for landing outcomes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06/04/2010 and 03/20/2017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applied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GROUP BY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clause to group the landing outcomes and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ORDER BY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clause to order the grouped landing outcome in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 descending order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AB630D8-82BB-40F8-A239-7FACF3C98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08" y="1589360"/>
            <a:ext cx="6124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23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ites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lobal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arkers</a:t>
            </a:r>
            <a:endParaRPr lang="en-US" dirty="0">
              <a:solidFill>
                <a:srgbClr val="0B49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323" y="1442224"/>
            <a:ext cx="9318980" cy="473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5859BE-C488-4415-B455-A8E223C1340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70011" y="1253472"/>
            <a:ext cx="10687962" cy="47721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Markers 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Showing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aunch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ites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abels</a:t>
            </a:r>
            <a:endParaRPr lang="en-US" dirty="0">
              <a:solidFill>
                <a:srgbClr val="0B49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70010" y="1362318"/>
            <a:ext cx="10092431" cy="50648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istance </a:t>
            </a:r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Landmarks</a:t>
            </a:r>
            <a:endParaRPr lang="en-US" dirty="0">
              <a:solidFill>
                <a:srgbClr val="0B49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73DE17-0FF5-4595-A4F2-B52421CEC01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52019" y="1454291"/>
            <a:ext cx="10687962" cy="477210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4772" y="6226392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459822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 Chart </a:t>
            </a:r>
            <a:r>
              <a:rPr lang="en-US" sz="3200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howing the Success Percentage Achieved by Each Launch Site</a:t>
            </a:r>
            <a:endParaRPr lang="en-US" sz="3200" dirty="0">
              <a:solidFill>
                <a:srgbClr val="0B49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9766360" cy="4494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advertises Falcon 9 rocket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launches 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its website with a cost of 62 million dollars; other providers cost upward of 165 million dollars each, much of the savings is because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reuse the first stage. Therefore, if we can determine if the first stage will land, we can determine the cost of a launch. This information can be used if an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 wants to bid against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operating conditions needs to be in place to ensure a successful landing program.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2AB105-08B3-4384-941B-B102B9F85D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123100" y="1242623"/>
            <a:ext cx="7790783" cy="44407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13EB6D9-4C4B-45DF-8FAE-DB400E38C812}"/>
              </a:ext>
            </a:extLst>
          </p:cNvPr>
          <p:cNvSpPr txBox="1">
            <a:spLocks/>
          </p:cNvSpPr>
          <p:nvPr/>
        </p:nvSpPr>
        <p:spPr>
          <a:xfrm>
            <a:off x="1103586" y="727738"/>
            <a:ext cx="10476314" cy="5148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200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 Chart Showing the Launch Site with </a:t>
            </a:r>
            <a:r>
              <a:rPr lang="en-US" sz="3200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200" dirty="0" smtClean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Highest Launch Success Rate</a:t>
            </a:r>
          </a:p>
          <a:p>
            <a:endParaRPr lang="en-US" sz="3200" dirty="0">
              <a:solidFill>
                <a:srgbClr val="0B49C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38199" y="392180"/>
            <a:ext cx="10744201" cy="9326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Scatter Plot of Payload vs. Launch Outcome for All Sites, </a:t>
            </a:r>
            <a:r>
              <a:rPr lang="en-US" sz="3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lang="en-US" sz="32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ith Different Payload Selected </a:t>
            </a:r>
            <a:r>
              <a:rPr lang="en-US" sz="3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</a:t>
            </a:r>
            <a:r>
              <a:rPr lang="en-US" sz="32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 </a:t>
            </a:r>
            <a:r>
              <a:rPr lang="en-US" sz="3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lang="en-US" sz="3200" kern="1200" dirty="0" smtClean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 Range Slider</a:t>
            </a:r>
            <a:endParaRPr lang="en-US" sz="3200" kern="1200" dirty="0">
              <a:solidFill>
                <a:srgbClr val="0B49CB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D9358F-78D4-4E85-84A7-02D5123A057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52499" y="1856831"/>
            <a:ext cx="10515599" cy="37856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1046746" y="586822"/>
            <a:ext cx="356025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rgbClr val="0B49C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Classification Accuracy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machine learning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classifiers have the same accuracy in the testing dataset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400"/>
              </a:spcBef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43" y="2767578"/>
            <a:ext cx="9669258" cy="358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07254"/>
            <a:ext cx="10515600" cy="4518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conclude that: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larger the flight amount at a launch site, the greater the success rate at a launch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Launch success rate started to increase in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2013 - 2020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Orbits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ES-L1, GEO, HEO, SSO, VLEO had the most success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KSC LC-39A had the most successful launches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machine learning classifiers have the same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9"/>
            <a:ext cx="10104817" cy="471591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was collected using SpaceX API and web scraping from </a:t>
            </a:r>
            <a:r>
              <a:rPr lang="en-US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build, tune, </a:t>
            </a:r>
            <a:r>
              <a:rPr lang="en-US" sz="7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evaluate </a:t>
            </a:r>
            <a:r>
              <a:rPr lang="en-US" sz="7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03131"/>
            <a:ext cx="10218555" cy="4773832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was collected using various methods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was done using get request to the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Next, we decoded the response content as a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.json() function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it into a 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using .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json_normalize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then cleaned the data, checked for missing values and fill in missing values where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necessary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addition, we performed web scraping from Wikipedia for Falcon 9 launch records with </a:t>
            </a:r>
            <a:r>
              <a:rPr lang="en-US" sz="19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objective was to extract the launch records as HTML table, parse the table and convert it to a pandas </a:t>
            </a:r>
            <a:r>
              <a:rPr lang="en-US" sz="19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en-US" sz="19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future </a:t>
            </a:r>
            <a:r>
              <a:rPr lang="en-US" sz="19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US" sz="19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99503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used the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to the SpaceX API to collect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clean the requested data and did some basic data wrangling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formatting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link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notebook 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github.com/nehcgnak/CS-DS-Learning/blob/b3c73b5e5f2ac550427a9504c96399b412c34f20/jupyter-labs-spacex-data-collection-api.ipynb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– SpaceX API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950" y="1673845"/>
            <a:ext cx="6532986" cy="280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477108"/>
            <a:ext cx="4655614" cy="468984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applied web scrapping to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collect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Falcon 9 launch records with BeautifulSoup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parsed the table and converted it into a pandas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link to the notebook 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github.com/nehcgnak/CS-DS-Learning/blob/b3c73b5e5f2ac550427a9504c96399b412c34f20/jupyter-labs-webscraping.ipynb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 - Scraping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518" y="1628079"/>
            <a:ext cx="6336507" cy="38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155be751-a274-42e8-93fb-f39d3b9bccc8"/>
    <ds:schemaRef ds:uri="http://purl.org/dc/terms/"/>
    <ds:schemaRef ds:uri="http://purl.org/dc/elements/1.1/"/>
    <ds:schemaRef ds:uri="f80a141d-92ca-4d3d-9308-f7e7b1d44ce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</TotalTime>
  <Words>1490</Words>
  <Application>Microsoft Office PowerPoint</Application>
  <PresentationFormat>宽屏</PresentationFormat>
  <Paragraphs>199</Paragraphs>
  <Slides>45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Abadi</vt:lpstr>
      <vt:lpstr>IBM Plex Mono SemiBold</vt:lpstr>
      <vt:lpstr>SF Pro</vt:lpstr>
      <vt:lpstr>等线</vt:lpstr>
      <vt:lpstr>Arial</vt:lpstr>
      <vt:lpstr>Calibri</vt:lpstr>
      <vt:lpstr>Calibri Light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Chen Kang</cp:lastModifiedBy>
  <cp:revision>219</cp:revision>
  <dcterms:created xsi:type="dcterms:W3CDTF">2021-04-29T18:58:34Z</dcterms:created>
  <dcterms:modified xsi:type="dcterms:W3CDTF">2023-02-19T17:36:29Z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